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7" r:id="rId11"/>
    <p:sldId id="268" r:id="rId12"/>
    <p:sldId id="264" r:id="rId13"/>
    <p:sldId id="265" r:id="rId14"/>
    <p:sldId id="269" r:id="rId15"/>
  </p:sldIdLst>
  <p:sldSz cx="14630400" cy="8229600"/>
  <p:notesSz cx="8229600" cy="14630400"/>
  <p:embeddedFontLst>
    <p:embeddedFont>
      <p:font typeface="Inter Bold" panose="02000503000000020004" pitchFamily="2" charset="0"/>
      <p:bold r:id="rId17"/>
    </p:embeddedFont>
    <p:embeddedFont>
      <p:font typeface="Inter" panose="02000503000000020004" pitchFamily="2" charset="0"/>
      <p:regular r:id="rId18"/>
      <p:bold r:id="rId19"/>
      <p:italic r:id="rId20"/>
      <p:boldItalic r:id="rId21"/>
    </p:embeddedFont>
    <p:embeddedFont>
      <p:font typeface="DM Sans 14pt Medium" pitchFamily="2" charset="0"/>
      <p:regular r:id="rId22"/>
      <p:italic r:id="rId23"/>
    </p:embeddedFont>
    <p:embeddedFont>
      <p:font typeface="DM Sans 18pt Medium" pitchFamily="2" charset="0"/>
      <p:regular r:id="rId24"/>
      <p: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DM Sans Medium" pitchFamily="2" charset="0"/>
      <p:regular r:id="rId30"/>
      <p:italic r:id="rId31"/>
    </p:embeddedFont>
    <p:embeddedFont>
      <p:font typeface="Playfair Display Bold" panose="020B0604020202020204" charset="0"/>
      <p:regular r:id="rId32"/>
    </p:embeddedFont>
    <p:embeddedFont>
      <p:font typeface="Canva Sans" panose="020B0604020202020204" charset="0"/>
      <p:regular r:id="rId33"/>
    </p:embeddedFont>
    <p:embeddedFont>
      <p:font typeface="DM Sans" pitchFamily="2" charset="0"/>
      <p:regular r:id="rId34"/>
      <p:bold r:id="rId35"/>
      <p:italic r:id="rId36"/>
      <p:boldItalic r:id="rId37"/>
    </p:embeddedFont>
    <p:embeddedFont>
      <p:font typeface="Inter Medium" panose="02000503000000020004" pitchFamily="2" charset="0"/>
      <p:regular r:id="rId38"/>
      <p:italic r:id="rId39"/>
    </p:embeddedFont>
    <p:embeddedFont>
      <p:font typeface="Canva Sans Bold" panose="020B0604020202020204" charset="0"/>
      <p:regular r:id="rId40"/>
    </p:embeddedFont>
    <p:embeddedFont>
      <p:font typeface="DM Sans Semi Bold" panose="020B0604020202020204" charset="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0" Type="http://schemas.openxmlformats.org/officeDocument/2006/relationships/font" Target="fonts/font4.fntdata"/><Relationship Id="rId41" Type="http://schemas.openxmlformats.org/officeDocument/2006/relationships/font" Target="fonts/font2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3525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03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274790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931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452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Constructing Independent Spanning Trees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61613"/>
                </a:solidFill>
                <a:ea typeface="Inter" pitchFamily="34" charset="-122"/>
                <a:cs typeface="Inter" pitchFamily="34" charset="-120"/>
              </a:rPr>
              <a:t>Parallel Algorithm and Scalable Strategy with MPI + </a:t>
            </a:r>
            <a:r>
              <a:rPr lang="en-US" sz="2400" dirty="0" err="1">
                <a:solidFill>
                  <a:srgbClr val="161613"/>
                </a:solidFill>
                <a:ea typeface="Inter" pitchFamily="34" charset="-122"/>
                <a:cs typeface="Inter" pitchFamily="34" charset="-120"/>
              </a:rPr>
              <a:t>OpenMP</a:t>
            </a:r>
            <a:r>
              <a:rPr lang="en-US" sz="2400" dirty="0">
                <a:solidFill>
                  <a:srgbClr val="161613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dirty="0" smtClean="0">
                <a:solidFill>
                  <a:srgbClr val="161613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dirty="0">
                <a:solidFill>
                  <a:srgbClr val="161613"/>
                </a:solidFill>
                <a:ea typeface="Inter" pitchFamily="34" charset="-122"/>
                <a:cs typeface="Inter" pitchFamily="34" charset="-120"/>
              </a:rPr>
              <a:t>Hybrid Parallelization.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7937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793790" y="5285661"/>
            <a:ext cx="171938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solidFill>
                  <a:srgbClr val="161613"/>
                </a:solidFill>
                <a:ea typeface="Inter Bold" pitchFamily="34" charset="-122"/>
                <a:cs typeface="Inter Bold" pitchFamily="34" charset="-120"/>
              </a:rPr>
              <a:t>by </a:t>
            </a:r>
            <a:r>
              <a:rPr lang="en-US" sz="2000" b="1" dirty="0" smtClean="0">
                <a:solidFill>
                  <a:srgbClr val="161613"/>
                </a:solidFill>
                <a:ea typeface="Inter Bold" pitchFamily="34" charset="-122"/>
                <a:cs typeface="Inter Bold" pitchFamily="34" charset="-120"/>
              </a:rPr>
              <a:t>22i-0919, 22i-0913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79608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2961" y="822960"/>
            <a:ext cx="5204738" cy="698297"/>
            <a:chOff x="0" y="0"/>
            <a:chExt cx="8674565" cy="116382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674564" cy="1163828"/>
            </a:xfrm>
            <a:custGeom>
              <a:avLst/>
              <a:gdLst/>
              <a:ahLst/>
              <a:cxnLst/>
              <a:rect l="l" t="t" r="r" b="b"/>
              <a:pathLst>
                <a:path w="8674564" h="1163828">
                  <a:moveTo>
                    <a:pt x="0" y="0"/>
                  </a:moveTo>
                  <a:lnTo>
                    <a:pt x="8674564" y="0"/>
                  </a:lnTo>
                  <a:lnTo>
                    <a:pt x="8674564" y="1163828"/>
                  </a:lnTo>
                  <a:lnTo>
                    <a:pt x="0" y="1163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674565" cy="118287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>
                <a:lnSpc>
                  <a:spcPts val="4299"/>
                </a:lnSpc>
              </a:pPr>
              <a:r>
                <a:rPr lang="en-US" sz="3439" b="1" dirty="0">
                  <a:solidFill>
                    <a:srgbClr val="101014"/>
                  </a:solidFill>
                  <a:latin typeface="DM Sans" pitchFamily="2" charset="0"/>
                  <a:ea typeface="Playfair Display Bold"/>
                  <a:cs typeface="Playfair Display Bold"/>
                  <a:sym typeface="Playfair Display Bold"/>
                </a:rPr>
                <a:t>Results and Complexity</a:t>
              </a:r>
            </a:p>
          </p:txBody>
        </p:sp>
      </p:grpSp>
      <p:sp>
        <p:nvSpPr>
          <p:cNvPr id="5" name="Freeform 5" descr="preencoded.png"/>
          <p:cNvSpPr/>
          <p:nvPr/>
        </p:nvSpPr>
        <p:spPr>
          <a:xfrm>
            <a:off x="6642295" y="322586"/>
            <a:ext cx="7501410" cy="7529824"/>
          </a:xfrm>
          <a:custGeom>
            <a:avLst/>
            <a:gdLst/>
            <a:ahLst/>
            <a:cxnLst/>
            <a:rect l="l" t="t" r="r" b="b"/>
            <a:pathLst>
              <a:path w="9376762" h="9412280">
                <a:moveTo>
                  <a:pt x="0" y="0"/>
                </a:moveTo>
                <a:lnTo>
                  <a:pt x="9376762" y="0"/>
                </a:lnTo>
                <a:lnTo>
                  <a:pt x="9376762" y="9412280"/>
                </a:lnTo>
                <a:lnTo>
                  <a:pt x="0" y="94122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1398" y="1957209"/>
            <a:ext cx="5246301" cy="490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32"/>
              </a:lnSpc>
            </a:pPr>
            <a:r>
              <a:rPr lang="en-US" sz="2880" b="1" dirty="0">
                <a:solidFill>
                  <a:srgbClr val="000000"/>
                </a:solidFill>
                <a:latin typeface="DM Sans 18pt Medium" pitchFamily="2" charset="0"/>
                <a:ea typeface="Canva Sans Bold"/>
                <a:cs typeface="Canva Sans Bold"/>
                <a:sym typeface="Canva Sans Bold"/>
              </a:rPr>
              <a:t>Time Complexity Analysis: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96534" y="2609497"/>
            <a:ext cx="6618666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0326" lvl="1" indent="-265163">
              <a:lnSpc>
                <a:spcPts val="3438"/>
              </a:lnSpc>
              <a:buFont typeface="Arial"/>
              <a:buChar char="•"/>
            </a:pPr>
            <a:r>
              <a:rPr lang="en-US" sz="2456" dirty="0">
                <a:solidFill>
                  <a:srgbClr val="000000"/>
                </a:solidFill>
                <a:latin typeface="Inter" panose="02000503000000020004" pitchFamily="2" charset="0"/>
                <a:ea typeface="Inter" panose="02000503000000020004" pitchFamily="2" charset="0"/>
                <a:cs typeface="Canva Sans"/>
                <a:sym typeface="Canva Sans"/>
              </a:rPr>
              <a:t>Per Vertex: O(n) time to compute parent</a:t>
            </a:r>
          </a:p>
          <a:p>
            <a:pPr marL="530326" lvl="1" indent="-265163">
              <a:lnSpc>
                <a:spcPts val="3438"/>
              </a:lnSpc>
              <a:buFont typeface="Arial"/>
              <a:buChar char="•"/>
            </a:pPr>
            <a:r>
              <a:rPr lang="en-US" sz="2456" dirty="0">
                <a:solidFill>
                  <a:srgbClr val="000000"/>
                </a:solidFill>
                <a:latin typeface="Inter" panose="02000503000000020004" pitchFamily="2" charset="0"/>
                <a:ea typeface="Inter" panose="02000503000000020004" pitchFamily="2" charset="0"/>
                <a:cs typeface="Canva Sans"/>
                <a:sym typeface="Canva Sans"/>
              </a:rPr>
              <a:t>Total: O(n × n!) for all vertices in Bₙ</a:t>
            </a:r>
          </a:p>
          <a:p>
            <a:pPr>
              <a:lnSpc>
                <a:spcPts val="3438"/>
              </a:lnSpc>
            </a:pPr>
            <a:endParaRPr lang="en-US" sz="2456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22961" y="3743937"/>
            <a:ext cx="6229863" cy="1500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b="1" dirty="0">
                <a:solidFill>
                  <a:srgbClr val="000000"/>
                </a:solidFill>
                <a:latin typeface="DM Sans Medium" pitchFamily="2" charset="0"/>
                <a:ea typeface="Canva Sans Bold"/>
                <a:cs typeface="Canva Sans Bold"/>
                <a:sym typeface="Canva Sans Bold"/>
              </a:rPr>
              <a:t>Parallelism:</a:t>
            </a:r>
            <a:r>
              <a:rPr lang="en-US" sz="27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 </a:t>
            </a:r>
          </a:p>
          <a:p>
            <a:pPr>
              <a:lnSpc>
                <a:spcPts val="3919"/>
              </a:lnSpc>
            </a:pPr>
            <a:r>
              <a:rPr lang="en-US" sz="2460" dirty="0">
                <a:solidFill>
                  <a:srgbClr val="000000"/>
                </a:solidFill>
                <a:latin typeface="Inter" panose="02000503000000020004" pitchFamily="2" charset="0"/>
                <a:ea typeface="Inter" panose="02000503000000020004" pitchFamily="2" charset="0"/>
                <a:cs typeface="Canva Sans"/>
                <a:sym typeface="Canva Sans"/>
              </a:rPr>
              <a:t>Fully parallelizable — each vertex’s parent computed independently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22961" y="5549898"/>
            <a:ext cx="6229863" cy="1513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31"/>
              </a:lnSpc>
            </a:pPr>
            <a:r>
              <a:rPr lang="en-US" sz="2879" b="1" dirty="0">
                <a:solidFill>
                  <a:srgbClr val="000000"/>
                </a:solidFill>
                <a:latin typeface="DM Sans Medium" pitchFamily="2" charset="0"/>
                <a:ea typeface="Canva Sans Bold"/>
                <a:cs typeface="Canva Sans Bold"/>
                <a:sym typeface="Canva Sans Bold"/>
              </a:rPr>
              <a:t>Upper Bound</a:t>
            </a:r>
            <a:r>
              <a:rPr lang="en-US" sz="287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 </a:t>
            </a:r>
          </a:p>
          <a:p>
            <a:pPr>
              <a:lnSpc>
                <a:spcPts val="3919"/>
              </a:lnSpc>
            </a:pPr>
            <a:r>
              <a:rPr lang="en-US" sz="2460" dirty="0">
                <a:solidFill>
                  <a:srgbClr val="000000"/>
                </a:solidFill>
                <a:latin typeface="Inter" panose="02000503000000020004" pitchFamily="2" charset="0"/>
                <a:ea typeface="Inter" panose="02000503000000020004" pitchFamily="2" charset="0"/>
                <a:cs typeface="Canva Sans"/>
                <a:sym typeface="Canva Sans"/>
              </a:rPr>
              <a:t>Asymptotically optimal for Bubble Sort Network of size n!</a:t>
            </a:r>
          </a:p>
        </p:txBody>
      </p:sp>
    </p:spTree>
    <p:extLst>
      <p:ext uri="{BB962C8B-B14F-4D97-AF65-F5344CB8AC3E}">
        <p14:creationId xmlns:p14="http://schemas.microsoft.com/office/powerpoint/2010/main" val="626726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562" y="1691640"/>
            <a:ext cx="11018576" cy="504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989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3748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Proposed Solution: Inter-node Parallelism with MPICH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3984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530798"/>
            <a:ext cx="40839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No Graph Partitioning Needed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402121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Parent computation is fully local, no METIS required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837748"/>
            <a:ext cx="7556421" cy="2554248"/>
          </a:xfrm>
          <a:prstGeom prst="roundRect">
            <a:avLst>
              <a:gd name="adj" fmla="val 1332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5064562"/>
            <a:ext cx="44517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MPICH for Inter-node Parallelism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5554980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Distributes spanning tree computation across multiple machines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507004" y="6360081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Master assigns tree ranges to workers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507004" y="680227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Workers return constructed subtrees independently</a:t>
            </a:r>
            <a:endParaRPr lang="en-US" sz="1750" dirty="0"/>
          </a:p>
        </p:txBody>
      </p:sp>
      <p:sp>
        <p:nvSpPr>
          <p:cNvPr id="12" name="Rectangle 11"/>
          <p:cNvSpPr/>
          <p:nvPr/>
        </p:nvSpPr>
        <p:spPr>
          <a:xfrm>
            <a:off x="12801600" y="7646670"/>
            <a:ext cx="1748790" cy="4686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8348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Proposed Solution: Intra-node Parallelism with OpenMP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499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7278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OpenMP Usage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218265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Parallelizes parent computation within each machine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6499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5450919" y="3727847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Vertex-Level Parallelism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4572595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Compute parents independently using OpenMP threads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1493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6192798"/>
            <a:ext cx="37940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No Synchronization Needed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6832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Iterations are independent; no locking required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72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14pt Medium" pitchFamily="2" charset="0"/>
                <a:ea typeface="Inter" panose="020B0604020202020204" charset="0"/>
                <a:cs typeface="DM Sans Medium" pitchFamily="34" charset="-120"/>
              </a:rPr>
              <a:t>Conclusion</a:t>
            </a:r>
            <a:endParaRPr lang="en-US" sz="4450" dirty="0">
              <a:latin typeface="DM Sans 14pt Medium" pitchFamily="2" charset="0"/>
              <a:ea typeface="Inter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2217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161613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Presented a non-recursive, parallel algorithm for ISTs in </a:t>
            </a:r>
            <a:r>
              <a:rPr lang="en-US" sz="2000" dirty="0" smtClean="0">
                <a:solidFill>
                  <a:srgbClr val="161613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Bn</a:t>
            </a:r>
            <a:r>
              <a:rPr lang="en-US" sz="2000" dirty="0">
                <a:solidFill>
                  <a:srgbClr val="161613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6280190" y="383976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161613"/>
                </a:solidFill>
                <a:latin typeface="Inter" panose="02000503000000020004" pitchFamily="2" charset="0"/>
                <a:ea typeface="Inter" panose="02000503000000020004" pitchFamily="2" charset="0"/>
                <a:cs typeface="Inter" pitchFamily="34" charset="-120"/>
              </a:rPr>
              <a:t>Hybrid parallel strategy ensures full scalability and fast local computation.</a:t>
            </a:r>
            <a:endParaRPr lang="en-US" sz="2000" dirty="0"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620351" y="5075873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12664440" y="7669530"/>
            <a:ext cx="1828800" cy="4343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867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39315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Designing Fault-Tolerant Secure Networks with MISTs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596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Challenge:</a:t>
            </a: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Create fault-tolerant, secure networks with disjoint paths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7770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Solution:</a:t>
            </a: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Utilize Multi-path routing and Multiple Independent Spanning Trees (MISTs)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4586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Limitation:</a:t>
            </a: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Existing recursive MIST algorithms lack parallelization in Bubble Sort Networks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645652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756440" y="6439614"/>
            <a:ext cx="171938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63412" y="342900"/>
            <a:ext cx="6746992" cy="741807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2801600" y="7646670"/>
            <a:ext cx="1748790" cy="4686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6012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Paper Goal: Parallel MIST Algorithm for Bubble Sort Networks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426625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653439"/>
            <a:ext cx="69046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Develop parallelizable MIST construction algorithm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5461397"/>
            <a:ext cx="7556421" cy="807958"/>
          </a:xfrm>
          <a:prstGeom prst="roundRect">
            <a:avLst>
              <a:gd name="adj" fmla="val 4211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1020604" y="5688211"/>
            <a:ext cx="59693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Focus on Bubble Sort Network (Bₙ) topology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31083" y="359212"/>
            <a:ext cx="77818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Terminology: Spanning Trees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789387">
            <a:off x="4583587" y="1277115"/>
            <a:ext cx="4700271" cy="37915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220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50318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Connects all nodes with no cycles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5332928" y="49220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Properties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332928" y="550318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Includes all vertices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332928" y="594538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No cycles; minimal edges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872067" y="49220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Uses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9872067" y="550318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Routing backbones, broadcast trees, minimization of communication cost</a:t>
            </a:r>
            <a:endParaRPr lang="en-US" sz="1750" dirty="0"/>
          </a:p>
        </p:txBody>
      </p:sp>
      <p:sp>
        <p:nvSpPr>
          <p:cNvPr id="11" name="Rectangle 10"/>
          <p:cNvSpPr/>
          <p:nvPr/>
        </p:nvSpPr>
        <p:spPr>
          <a:xfrm>
            <a:off x="12801600" y="7646670"/>
            <a:ext cx="1748790" cy="4686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998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Terminology: Multiple Independent Spanning Trees (MISTs)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5663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6442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13468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Set of independent spanning trees from same connected graph G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3141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7017306" y="5391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Properties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58824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Valid spanning trees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017306" y="63246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Edge-disjoint or vertex-disjoint paths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017306" y="676679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Up to k trees in k-connected graph</a:t>
            </a:r>
            <a:endParaRPr lang="en-US" sz="1750" dirty="0"/>
          </a:p>
        </p:txBody>
      </p:sp>
      <p:sp>
        <p:nvSpPr>
          <p:cNvPr id="12" name="Rectangle 11"/>
          <p:cNvSpPr/>
          <p:nvPr/>
        </p:nvSpPr>
        <p:spPr>
          <a:xfrm>
            <a:off x="12801600" y="7646670"/>
            <a:ext cx="1748790" cy="4686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35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MISTs: Key Uses in Network Design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12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Fault Tolerance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Node or edge failure in one tree doesn't disrupt network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2912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Parallel Routing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Load balancing reduces congestion by multiple tree paths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479733"/>
            <a:ext cx="28867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Security &amp; Resilience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Message splitting increases confidentiality and data loss resistance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801600" y="7646670"/>
            <a:ext cx="1748790" cy="4686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2500" y="642640"/>
            <a:ext cx="106004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Terminology: Bubble-Sort Network (Bₙ)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145" y="1805940"/>
            <a:ext cx="3674707" cy="20320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398288"/>
            <a:ext cx="31075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Definition &amp; Properties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97943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Nodes are all permutations of n elements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2163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Edges represent adjacent swaps (transpositions)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8638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Structured as a Cayley graph, connectivity n-1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30602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Diameter: n(n-1)/2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051131" y="44476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Uses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9051131" y="502884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Test routing algorithms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51131" y="547104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Simulate broadcasting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051131" y="591323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Study network resilience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801600" y="7646670"/>
            <a:ext cx="1748790" cy="4686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1558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Bubble Sort Network Bₙ Example: Dimension 3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573304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800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Permutations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429053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{123, 132, 213, 231, 312, 321}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107067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Edges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582429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Each edge swaps adjacent elements (adjacent transpositions)</a:t>
            </a:r>
            <a:endParaRPr lang="en-US" sz="1750" dirty="0"/>
          </a:p>
        </p:txBody>
      </p:sp>
      <p:sp>
        <p:nvSpPr>
          <p:cNvPr id="10" name="Rectangle 9"/>
          <p:cNvSpPr/>
          <p:nvPr/>
        </p:nvSpPr>
        <p:spPr>
          <a:xfrm>
            <a:off x="12801600" y="7646670"/>
            <a:ext cx="1748790" cy="4686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1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0684"/>
            <a:ext cx="7556421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Algorithm Overview: Parallel Parent Computation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80190" y="2380655"/>
            <a:ext cx="161568" cy="810577"/>
          </a:xfrm>
          <a:prstGeom prst="roundRect">
            <a:avLst>
              <a:gd name="adj" fmla="val 20006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764893" y="2380655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Core Function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764893" y="2846427"/>
            <a:ext cx="7071717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Parent(v, t, n) computes vertex parent's location in tree Tₙᵗ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603325" y="3406616"/>
            <a:ext cx="161568" cy="1155382"/>
          </a:xfrm>
          <a:prstGeom prst="roundRect">
            <a:avLst>
              <a:gd name="adj" fmla="val 20006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7088029" y="3406616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Preprocessing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088029" y="3872389"/>
            <a:ext cx="6748582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Compute inverse permutation and first misplaced symbol position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926580" y="4777383"/>
            <a:ext cx="161568" cy="1155382"/>
          </a:xfrm>
          <a:prstGeom prst="roundRect">
            <a:avLst>
              <a:gd name="adj" fmla="val 20006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7411283" y="477738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Decision Rules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7411283" y="5243155"/>
            <a:ext cx="642532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Swap based on tree index, misplaced symbol, or default position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249835" y="6148149"/>
            <a:ext cx="161568" cy="1155382"/>
          </a:xfrm>
          <a:prstGeom prst="roundRect">
            <a:avLst>
              <a:gd name="adj" fmla="val 20006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7734538" y="614814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Parallelism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7734538" y="6613922"/>
            <a:ext cx="6102072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Each vertex’s parent computed independently for parallelism</a:t>
            </a:r>
            <a:endParaRPr lang="en-US" sz="1650" dirty="0"/>
          </a:p>
        </p:txBody>
      </p:sp>
      <p:sp>
        <p:nvSpPr>
          <p:cNvPr id="16" name="Rectangle 15"/>
          <p:cNvSpPr/>
          <p:nvPr/>
        </p:nvSpPr>
        <p:spPr>
          <a:xfrm>
            <a:off x="12801600" y="7646670"/>
            <a:ext cx="1748790" cy="4686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454</Words>
  <Application>Microsoft Office PowerPoint</Application>
  <PresentationFormat>Custom</PresentationFormat>
  <Paragraphs>96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8" baseType="lpstr">
      <vt:lpstr>Inter Bold</vt:lpstr>
      <vt:lpstr>Inter</vt:lpstr>
      <vt:lpstr>DM Sans 14pt Medium</vt:lpstr>
      <vt:lpstr>DM Sans 18pt Medium</vt:lpstr>
      <vt:lpstr>Calibri</vt:lpstr>
      <vt:lpstr>DM Sans Medium</vt:lpstr>
      <vt:lpstr>Playfair Display Bold</vt:lpstr>
      <vt:lpstr>Canva Sans</vt:lpstr>
      <vt:lpstr>DM Sans</vt:lpstr>
      <vt:lpstr>Arial</vt:lpstr>
      <vt:lpstr>Inter Medium</vt:lpstr>
      <vt:lpstr>Canva Sans Bold</vt:lpstr>
      <vt:lpstr>DM Sans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</cp:lastModifiedBy>
  <cp:revision>9</cp:revision>
  <dcterms:created xsi:type="dcterms:W3CDTF">2025-05-06T19:43:38Z</dcterms:created>
  <dcterms:modified xsi:type="dcterms:W3CDTF">2025-05-07T06:56:47Z</dcterms:modified>
</cp:coreProperties>
</file>